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BCC48C-2270-4012-8833-4845FA8FD9E8}" v="298" dt="2021-10-15T21:35:02.5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4C206-755D-44B6-B1B8-BB0944C3F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499866-D5CE-4ECC-A844-CBE6E267F3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42921D-604F-4DE4-822B-F58D9D644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B318F1-9986-4F78-886E-72A8655F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6C00B-8338-4019-AA41-358BBC95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050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43BF5-05BC-43B9-95D9-2E201A724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6B5D1A-F207-4308-9A7B-A6767BBB3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52B94A-BE98-47A7-9614-6AAF7C273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5C69CD-3F00-4BB3-85D5-47609ED5D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641C37-B53B-4EF3-A2B6-4DA31176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34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853BAD-1D05-46B3-8284-0B531837C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C96C42-334B-4498-81B0-3F6227262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5B001-C8CE-4D8E-8263-A65350365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9C0708-5213-4C03-8FE4-7748F95E7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A01457-1A7E-4596-8154-E3806A7BE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48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F3921-18A4-4D4A-815C-57AF0D91B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76D066-64DC-4264-8221-47DEDAFF8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B4FA15-535D-451C-976A-50AAE6EE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E9AEAC-5C46-4EF3-A1AF-F185152A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A35AB-C089-4595-A979-B36696F0E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9295E2-7524-4A7C-97D1-616869A749B0}"/>
              </a:ext>
            </a:extLst>
          </p:cNvPr>
          <p:cNvSpPr txBox="1"/>
          <p:nvPr userDrawn="1"/>
        </p:nvSpPr>
        <p:spPr>
          <a:xfrm>
            <a:off x="10327341" y="6366878"/>
            <a:ext cx="1775012" cy="518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Team Byte</a:t>
            </a:r>
          </a:p>
        </p:txBody>
      </p:sp>
    </p:spTree>
    <p:extLst>
      <p:ext uri="{BB962C8B-B14F-4D97-AF65-F5344CB8AC3E}">
        <p14:creationId xmlns:p14="http://schemas.microsoft.com/office/powerpoint/2010/main" val="58147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5C2E6E-5B69-4769-B6B5-FC091575F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48FCD6-B170-4EE5-8D9E-12A90C147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B36E4F-3B6A-434A-A64C-E976DE90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697843-58A7-41B2-83C3-5DBBF1DD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C01FF9-B14E-4A57-AE2A-981936C7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264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3366C-14FE-405B-A0BC-1D4D63D8D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320211-9AA4-46C8-9A01-A8D05AC160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D47060-398F-4B21-94D3-6B1AFA808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D59E3-67B0-4772-BDBA-9D4D9002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701698-1630-4FDA-AE42-971500CC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AC4B2D-9CB2-4914-B574-F65138DF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320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8DA43-531F-4C60-BEE2-66F8EC8C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05751D-D1C2-423E-9348-E47CEB6BC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9C28AC-8DDB-475B-A235-1022C2A32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5CA392-396F-494E-A570-346D8BFEB1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50BF2F-99DA-480E-B8FA-AD04C91C02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FD71A1-6FDE-428C-9628-FC93A8492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0DD27E-E970-4E46-862D-4B9C268D0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0B9A3B-95EC-4553-A1CF-D22695AC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00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DDEC12-F2D0-410A-8B9E-9892EBD05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C6ADCF-6FD7-48FE-9D68-0411CF7C8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2BE87A-9537-46D9-BA30-3FA474DF4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883830-5F1D-4B84-8423-7B9D4C16B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51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06DB76-64F6-4724-8EC5-099916E67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A22F47-99CE-48EE-A19C-AA699735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2DE86C-63A8-42AA-AD46-C8211D5B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0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5C162-5C98-4CEA-B193-70AE7430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F5384C-60B5-4238-9A64-6AFB749C1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7B42D2-9D6A-4A59-A621-D698F346D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2221F9-6DFF-4D9D-9854-9BE93B09A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7950E1-3778-44FB-98D6-5941734C8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640686-3323-43FF-97CA-FA12D6A3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34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3FFE14-6A2B-4AB6-8AB8-9896A9F8E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23A3-EE0D-4054-ADD8-638DBCC2B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3F0975-8675-429F-B6DA-A62969F65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5D3A0D-6ED2-42ED-A207-32B2E8F2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5B2425-B509-458E-A7CA-D7F62141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55E952-D908-4753-94D6-BEE458C1B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161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0B806D-B9DF-4661-B89C-3FE7CCED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F6C145-AE7D-432F-BA10-439E96DA6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D6D1D3-AC16-478F-B6A0-31DB536CC8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4EA21-A931-48BA-A570-B0BC734CF17F}" type="datetimeFigureOut">
              <a:rPr lang="ko-KR" altLang="en-US" smtClean="0"/>
              <a:t>2021-10-16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F33CAD-6E05-4C35-BF75-EA127BC961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BC989B-F577-4DAF-A934-A21E7519D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6052B-F0AF-40AD-8AD5-DA0ED2F0E5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920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9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20" descr="Computer script on a screen">
            <a:extLst>
              <a:ext uri="{FF2B5EF4-FFF2-40B4-BE49-F238E27FC236}">
                <a16:creationId xmlns:a16="http://schemas.microsoft.com/office/drawing/2014/main" id="{41060F07-26B3-416B-A6FC-67B5BE9541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7017" b="871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3EC56EF-3610-485C-9939-A21AFA322BE8}"/>
              </a:ext>
            </a:extLst>
          </p:cNvPr>
          <p:cNvSpPr txBox="1"/>
          <p:nvPr/>
        </p:nvSpPr>
        <p:spPr>
          <a:xfrm>
            <a:off x="6094476" y="2438097"/>
            <a:ext cx="5155263" cy="11096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Byte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E20B26-7ABF-4B64-9B39-F22DB493173F}"/>
              </a:ext>
            </a:extLst>
          </p:cNvPr>
          <p:cNvSpPr txBox="1"/>
          <p:nvPr/>
        </p:nvSpPr>
        <p:spPr>
          <a:xfrm>
            <a:off x="6094476" y="1527834"/>
            <a:ext cx="6647328" cy="5571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800" b="0" i="0" dirty="0" err="1">
                <a:solidFill>
                  <a:srgbClr val="FFFFFF"/>
                </a:solidFill>
                <a:effectLst/>
              </a:rPr>
              <a:t>Gyeongbuk</a:t>
            </a:r>
            <a:r>
              <a:rPr lang="en-US" altLang="ko-KR" sz="2800" b="0" i="0" dirty="0">
                <a:solidFill>
                  <a:srgbClr val="FFFFFF"/>
                </a:solidFill>
                <a:effectLst/>
              </a:rPr>
              <a:t> Software High School 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800" b="0" i="0" dirty="0">
                <a:solidFill>
                  <a:srgbClr val="FFFFFF"/>
                </a:solidFill>
                <a:effectLst/>
              </a:rPr>
              <a:t>1</a:t>
            </a:r>
            <a:r>
              <a:rPr lang="en-US" altLang="ko-KR" sz="1600" b="0" i="0" dirty="0">
                <a:solidFill>
                  <a:srgbClr val="FFFFFF"/>
                </a:solidFill>
                <a:effectLst/>
              </a:rPr>
              <a:t>st</a:t>
            </a:r>
            <a:r>
              <a:rPr lang="en-US" altLang="ko-KR" sz="2800" b="0" i="0" dirty="0">
                <a:solidFill>
                  <a:srgbClr val="FFFFFF"/>
                </a:solidFill>
                <a:effectLst/>
              </a:rPr>
              <a:t> Hackathon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229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F234E19-4CDA-4A1F-A997-1CD050FB7D7C}"/>
              </a:ext>
            </a:extLst>
          </p:cNvPr>
          <p:cNvSpPr txBox="1"/>
          <p:nvPr/>
        </p:nvSpPr>
        <p:spPr>
          <a:xfrm>
            <a:off x="494851" y="349622"/>
            <a:ext cx="1416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Index.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E1359-F4E2-4BE8-A2AB-60250D90A045}"/>
              </a:ext>
            </a:extLst>
          </p:cNvPr>
          <p:cNvSpPr txBox="1"/>
          <p:nvPr/>
        </p:nvSpPr>
        <p:spPr>
          <a:xfrm>
            <a:off x="10327341" y="6366878"/>
            <a:ext cx="1775012" cy="518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Team Byte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C27F756-82AF-4B34-BB4F-B50FF6D98942}"/>
              </a:ext>
            </a:extLst>
          </p:cNvPr>
          <p:cNvCxnSpPr/>
          <p:nvPr/>
        </p:nvCxnSpPr>
        <p:spPr>
          <a:xfrm>
            <a:off x="494850" y="934397"/>
            <a:ext cx="141642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4DE7F75F-E54B-4B40-A528-861AEECB1AB9}"/>
              </a:ext>
            </a:extLst>
          </p:cNvPr>
          <p:cNvSpPr/>
          <p:nvPr/>
        </p:nvSpPr>
        <p:spPr>
          <a:xfrm>
            <a:off x="2231141" y="2316243"/>
            <a:ext cx="1336556" cy="13365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/>
              <a:t>1</a:t>
            </a:r>
            <a:endParaRPr lang="ko-KR" altLang="en-US" sz="4800" b="1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1E3182B-E82F-46AA-9C01-0527F44375A4}"/>
              </a:ext>
            </a:extLst>
          </p:cNvPr>
          <p:cNvSpPr/>
          <p:nvPr/>
        </p:nvSpPr>
        <p:spPr>
          <a:xfrm>
            <a:off x="4283772" y="2308820"/>
            <a:ext cx="1336556" cy="13365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/>
              <a:t>2</a:t>
            </a:r>
            <a:endParaRPr lang="ko-KR" altLang="en-US" sz="4800" b="1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8DBBE94-D812-4946-9B18-59D1261DA96A}"/>
              </a:ext>
            </a:extLst>
          </p:cNvPr>
          <p:cNvSpPr/>
          <p:nvPr/>
        </p:nvSpPr>
        <p:spPr>
          <a:xfrm>
            <a:off x="6514535" y="2305604"/>
            <a:ext cx="1336556" cy="13365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/>
              <a:t>3</a:t>
            </a:r>
            <a:endParaRPr lang="ko-KR" altLang="en-US" sz="4800" b="1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B8C83E4-F923-4B18-840D-F8C0A8B5EB51}"/>
              </a:ext>
            </a:extLst>
          </p:cNvPr>
          <p:cNvSpPr/>
          <p:nvPr/>
        </p:nvSpPr>
        <p:spPr>
          <a:xfrm>
            <a:off x="8620048" y="2316243"/>
            <a:ext cx="1336556" cy="13365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/>
              <a:t>4</a:t>
            </a:r>
            <a:endParaRPr lang="ko-KR" altLang="en-US" sz="4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4D4DDE-D6C2-4A46-A5A8-B8784BE81B91}"/>
              </a:ext>
            </a:extLst>
          </p:cNvPr>
          <p:cNvSpPr txBox="1"/>
          <p:nvPr/>
        </p:nvSpPr>
        <p:spPr>
          <a:xfrm>
            <a:off x="2025621" y="3875285"/>
            <a:ext cx="17475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개발 배경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필요성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FD67FA-3834-4630-8050-7B4ECBDD770A}"/>
              </a:ext>
            </a:extLst>
          </p:cNvPr>
          <p:cNvSpPr txBox="1"/>
          <p:nvPr/>
        </p:nvSpPr>
        <p:spPr>
          <a:xfrm>
            <a:off x="3962035" y="3878502"/>
            <a:ext cx="19800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유사서비스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 err="1">
                <a:solidFill>
                  <a:schemeClr val="bg1"/>
                </a:solidFill>
              </a:rPr>
              <a:t>차별점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D01403-DB05-4DAC-8D5A-FA10D417F8AD}"/>
              </a:ext>
            </a:extLst>
          </p:cNvPr>
          <p:cNvSpPr txBox="1"/>
          <p:nvPr/>
        </p:nvSpPr>
        <p:spPr>
          <a:xfrm>
            <a:off x="6129480" y="3875286"/>
            <a:ext cx="21066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시연영상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결과물 설명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492432-CE4A-4909-974A-93B332D09673}"/>
              </a:ext>
            </a:extLst>
          </p:cNvPr>
          <p:cNvSpPr txBox="1"/>
          <p:nvPr/>
        </p:nvSpPr>
        <p:spPr>
          <a:xfrm>
            <a:off x="8418785" y="3875286"/>
            <a:ext cx="1747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기대 효과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활용 분야</a:t>
            </a:r>
          </a:p>
        </p:txBody>
      </p:sp>
    </p:spTree>
    <p:extLst>
      <p:ext uri="{BB962C8B-B14F-4D97-AF65-F5344CB8AC3E}">
        <p14:creationId xmlns:p14="http://schemas.microsoft.com/office/powerpoint/2010/main" val="308872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404FA00-D225-428C-A382-726994C8CA17}"/>
              </a:ext>
            </a:extLst>
          </p:cNvPr>
          <p:cNvSpPr txBox="1"/>
          <p:nvPr/>
        </p:nvSpPr>
        <p:spPr>
          <a:xfrm>
            <a:off x="0" y="0"/>
            <a:ext cx="17475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개발 배경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필요성</a:t>
            </a:r>
          </a:p>
        </p:txBody>
      </p:sp>
      <p:pic>
        <p:nvPicPr>
          <p:cNvPr id="9" name="그래픽 8" descr="알람 시계 단색으로 채워진">
            <a:extLst>
              <a:ext uri="{FF2B5EF4-FFF2-40B4-BE49-F238E27FC236}">
                <a16:creationId xmlns:a16="http://schemas.microsoft.com/office/drawing/2014/main" id="{41E36CA7-6410-4709-BC76-2EF8D360E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414" y="1490347"/>
            <a:ext cx="2341420" cy="22650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1C8B55-F0B1-41B3-9F24-FFF239A87C6D}"/>
              </a:ext>
            </a:extLst>
          </p:cNvPr>
          <p:cNvSpPr txBox="1"/>
          <p:nvPr/>
        </p:nvSpPr>
        <p:spPr>
          <a:xfrm>
            <a:off x="617831" y="3755397"/>
            <a:ext cx="2276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아침 자습 시간 낭비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095F6C-993D-4396-99A5-CF686AB7B72B}"/>
              </a:ext>
            </a:extLst>
          </p:cNvPr>
          <p:cNvSpPr txBox="1"/>
          <p:nvPr/>
        </p:nvSpPr>
        <p:spPr>
          <a:xfrm>
            <a:off x="3728643" y="5336750"/>
            <a:ext cx="43946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더 이상의 아침 자습 시간의 낭비를 막고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자기주도학습 능력을 키울 수 있게 도울 수 있기 때문이다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3" name="그래픽 12" descr="사용자 단색으로 채워진">
            <a:extLst>
              <a:ext uri="{FF2B5EF4-FFF2-40B4-BE49-F238E27FC236}">
                <a16:creationId xmlns:a16="http://schemas.microsoft.com/office/drawing/2014/main" id="{C049127B-7AEA-4144-9334-F89ED84C5C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70607" y="1356848"/>
            <a:ext cx="2470728" cy="2470728"/>
          </a:xfrm>
          <a:prstGeom prst="rect">
            <a:avLst/>
          </a:prstGeom>
        </p:spPr>
      </p:pic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BAAF4070-E7F5-42EA-9CB3-C90F259691B1}"/>
              </a:ext>
            </a:extLst>
          </p:cNvPr>
          <p:cNvSpPr/>
          <p:nvPr/>
        </p:nvSpPr>
        <p:spPr>
          <a:xfrm>
            <a:off x="5564080" y="701225"/>
            <a:ext cx="2470728" cy="697345"/>
          </a:xfrm>
          <a:prstGeom prst="wedgeRoundRectCallout">
            <a:avLst>
              <a:gd name="adj1" fmla="val -48063"/>
              <a:gd name="adj2" fmla="val 103040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1811C8-C4CB-45C5-94AB-EB48E8E17ED2}"/>
              </a:ext>
            </a:extLst>
          </p:cNvPr>
          <p:cNvSpPr txBox="1"/>
          <p:nvPr/>
        </p:nvSpPr>
        <p:spPr>
          <a:xfrm>
            <a:off x="5790915" y="865231"/>
            <a:ext cx="201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대회 </a:t>
            </a:r>
            <a:r>
              <a:rPr lang="en-US" altLang="ko-KR" dirty="0"/>
              <a:t>&amp; </a:t>
            </a:r>
            <a:r>
              <a:rPr lang="ko-KR" altLang="en-US" dirty="0"/>
              <a:t>개인 사정</a:t>
            </a:r>
          </a:p>
        </p:txBody>
      </p:sp>
      <p:pic>
        <p:nvPicPr>
          <p:cNvPr id="17" name="그래픽 16" descr="펼쳐진 책 단색으로 채워진">
            <a:extLst>
              <a:ext uri="{FF2B5EF4-FFF2-40B4-BE49-F238E27FC236}">
                <a16:creationId xmlns:a16="http://schemas.microsoft.com/office/drawing/2014/main" id="{E60679C5-FC2C-4849-B053-320BFF0E60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1047" y="2016102"/>
            <a:ext cx="1040863" cy="1040863"/>
          </a:xfrm>
          <a:prstGeom prst="rect">
            <a:avLst/>
          </a:prstGeom>
        </p:spPr>
      </p:pic>
      <p:pic>
        <p:nvPicPr>
          <p:cNvPr id="23" name="그래픽 22" descr="닫기 윤곽선">
            <a:extLst>
              <a:ext uri="{FF2B5EF4-FFF2-40B4-BE49-F238E27FC236}">
                <a16:creationId xmlns:a16="http://schemas.microsoft.com/office/drawing/2014/main" id="{7A5FA7C2-90A3-4628-8A29-0B76B9F94A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82564" y="1697619"/>
            <a:ext cx="1677827" cy="167782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4CEFA23-F295-4DCD-B9DF-ADD0D2096FB1}"/>
              </a:ext>
            </a:extLst>
          </p:cNvPr>
          <p:cNvSpPr txBox="1"/>
          <p:nvPr/>
        </p:nvSpPr>
        <p:spPr>
          <a:xfrm>
            <a:off x="4110219" y="3757293"/>
            <a:ext cx="359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대회 등 개인 사정 </a:t>
            </a:r>
            <a:r>
              <a:rPr lang="en-US" altLang="ko-KR" dirty="0">
                <a:solidFill>
                  <a:schemeClr val="bg1"/>
                </a:solidFill>
              </a:rPr>
              <a:t>-&gt; </a:t>
            </a:r>
            <a:r>
              <a:rPr lang="ko-KR" altLang="en-US" dirty="0">
                <a:solidFill>
                  <a:schemeClr val="bg1"/>
                </a:solidFill>
              </a:rPr>
              <a:t>수업 불참</a:t>
            </a:r>
          </a:p>
        </p:txBody>
      </p:sp>
      <p:pic>
        <p:nvPicPr>
          <p:cNvPr id="27" name="그래픽 26" descr="서적 단색으로 채워진">
            <a:extLst>
              <a:ext uri="{FF2B5EF4-FFF2-40B4-BE49-F238E27FC236}">
                <a16:creationId xmlns:a16="http://schemas.microsoft.com/office/drawing/2014/main" id="{81A10DD1-53BA-4114-AE77-053372D0A8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221060" y="1697618"/>
            <a:ext cx="2059675" cy="205967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DD24835-831B-433F-8CFD-04E6B9F0E1E9}"/>
              </a:ext>
            </a:extLst>
          </p:cNvPr>
          <p:cNvSpPr txBox="1"/>
          <p:nvPr/>
        </p:nvSpPr>
        <p:spPr>
          <a:xfrm>
            <a:off x="8887517" y="3757293"/>
            <a:ext cx="2726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당일 수업 내용 </a:t>
            </a:r>
            <a:r>
              <a:rPr lang="ko-KR" altLang="en-US" dirty="0" err="1">
                <a:solidFill>
                  <a:schemeClr val="bg1"/>
                </a:solidFill>
              </a:rPr>
              <a:t>예</a:t>
            </a:r>
            <a:r>
              <a:rPr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〮복습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A27A393-E7BC-4ABD-AA08-DBBA1A142EBE}"/>
              </a:ext>
            </a:extLst>
          </p:cNvPr>
          <p:cNvSpPr/>
          <p:nvPr/>
        </p:nvSpPr>
        <p:spPr>
          <a:xfrm>
            <a:off x="3684839" y="5251574"/>
            <a:ext cx="4539516" cy="109252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화살표: 아래쪽 47">
            <a:extLst>
              <a:ext uri="{FF2B5EF4-FFF2-40B4-BE49-F238E27FC236}">
                <a16:creationId xmlns:a16="http://schemas.microsoft.com/office/drawing/2014/main" id="{D7CB3B07-64E5-4243-A09B-44B0D528C8CF}"/>
              </a:ext>
            </a:extLst>
          </p:cNvPr>
          <p:cNvSpPr/>
          <p:nvPr/>
        </p:nvSpPr>
        <p:spPr>
          <a:xfrm rot="2710688">
            <a:off x="8302231" y="4257326"/>
            <a:ext cx="217509" cy="89175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0" name="화살표: 아래쪽 49">
            <a:extLst>
              <a:ext uri="{FF2B5EF4-FFF2-40B4-BE49-F238E27FC236}">
                <a16:creationId xmlns:a16="http://schemas.microsoft.com/office/drawing/2014/main" id="{F96C86F3-CD4C-4B05-AE55-D893C5A61930}"/>
              </a:ext>
            </a:extLst>
          </p:cNvPr>
          <p:cNvSpPr/>
          <p:nvPr/>
        </p:nvSpPr>
        <p:spPr>
          <a:xfrm rot="-2700000">
            <a:off x="3295349" y="4256583"/>
            <a:ext cx="217509" cy="89175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D75471DB-64F7-4182-A03E-4AC13DBDE274}"/>
              </a:ext>
            </a:extLst>
          </p:cNvPr>
          <p:cNvSpPr/>
          <p:nvPr/>
        </p:nvSpPr>
        <p:spPr>
          <a:xfrm>
            <a:off x="5798420" y="4282958"/>
            <a:ext cx="217509" cy="82800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76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EE3215-3A30-4FBD-B2E2-18CD3A189F1A}"/>
              </a:ext>
            </a:extLst>
          </p:cNvPr>
          <p:cNvSpPr txBox="1"/>
          <p:nvPr/>
        </p:nvSpPr>
        <p:spPr>
          <a:xfrm>
            <a:off x="573741" y="1953416"/>
            <a:ext cx="2097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Google Classroom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BA674E-9916-4767-A8E0-948AD9E44A51}"/>
              </a:ext>
            </a:extLst>
          </p:cNvPr>
          <p:cNvSpPr txBox="1"/>
          <p:nvPr/>
        </p:nvSpPr>
        <p:spPr>
          <a:xfrm>
            <a:off x="0" y="0"/>
            <a:ext cx="19800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유사서비스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 err="1">
                <a:solidFill>
                  <a:schemeClr val="bg1"/>
                </a:solidFill>
              </a:rPr>
              <a:t>차별점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66A0DD-7A02-47F4-95DC-172F3871D7CD}"/>
              </a:ext>
            </a:extLst>
          </p:cNvPr>
          <p:cNvSpPr txBox="1"/>
          <p:nvPr/>
        </p:nvSpPr>
        <p:spPr>
          <a:xfrm>
            <a:off x="9520518" y="1953416"/>
            <a:ext cx="1120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클래스팅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17870-6843-4EA5-8C98-86C0D4829F2F}"/>
              </a:ext>
            </a:extLst>
          </p:cNvPr>
          <p:cNvSpPr txBox="1"/>
          <p:nvPr/>
        </p:nvSpPr>
        <p:spPr>
          <a:xfrm>
            <a:off x="5262283" y="1953416"/>
            <a:ext cx="166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투데이 스터디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922FE0-7DA7-4F70-980B-F2B7324C625E}"/>
              </a:ext>
            </a:extLst>
          </p:cNvPr>
          <p:cNvSpPr txBox="1"/>
          <p:nvPr/>
        </p:nvSpPr>
        <p:spPr>
          <a:xfrm>
            <a:off x="224117" y="2796988"/>
            <a:ext cx="27969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교사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학생으로 권한 구분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교사 중심적 프로그램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과제 관리 </a:t>
            </a:r>
            <a:r>
              <a:rPr lang="en-US" altLang="ko-KR" dirty="0">
                <a:solidFill>
                  <a:schemeClr val="bg1"/>
                </a:solidFill>
              </a:rPr>
              <a:t>O</a:t>
            </a: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포인트 제도 </a:t>
            </a:r>
            <a:r>
              <a:rPr lang="en-US" altLang="ko-KR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371116-709D-4657-BD0D-261EE8FDF900}"/>
              </a:ext>
            </a:extLst>
          </p:cNvPr>
          <p:cNvSpPr txBox="1"/>
          <p:nvPr/>
        </p:nvSpPr>
        <p:spPr>
          <a:xfrm>
            <a:off x="4063253" y="2796988"/>
            <a:ext cx="40654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교사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학생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학생 도우미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가지로 구분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학생 중심적 자습 유도 프로그램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과제 관리 </a:t>
            </a:r>
            <a:r>
              <a:rPr lang="en-US" altLang="ko-KR" dirty="0">
                <a:solidFill>
                  <a:schemeClr val="bg1"/>
                </a:solidFill>
              </a:rPr>
              <a:t>O</a:t>
            </a: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포인트 제도 </a:t>
            </a:r>
            <a:r>
              <a:rPr lang="en-US" altLang="ko-KR" dirty="0">
                <a:solidFill>
                  <a:schemeClr val="bg1"/>
                </a:solidFill>
              </a:rPr>
              <a:t>O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AF2ABA-35C7-4F11-A531-745DD089D0F4}"/>
              </a:ext>
            </a:extLst>
          </p:cNvPr>
          <p:cNvSpPr txBox="1"/>
          <p:nvPr/>
        </p:nvSpPr>
        <p:spPr>
          <a:xfrm>
            <a:off x="8682319" y="2796988"/>
            <a:ext cx="27969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교사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학생으로 권한 구분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관련 프로그램 </a:t>
            </a:r>
            <a:r>
              <a:rPr lang="en-US" altLang="ko-KR" dirty="0">
                <a:solidFill>
                  <a:schemeClr val="bg1"/>
                </a:solidFill>
              </a:rPr>
              <a:t>X</a:t>
            </a: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과제 관리 </a:t>
            </a:r>
            <a:r>
              <a:rPr lang="en-US" altLang="ko-KR" dirty="0">
                <a:solidFill>
                  <a:schemeClr val="bg1"/>
                </a:solidFill>
              </a:rPr>
              <a:t>X</a:t>
            </a: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포인트 제도 </a:t>
            </a:r>
            <a:r>
              <a:rPr lang="en-US" altLang="ko-KR" dirty="0">
                <a:solidFill>
                  <a:schemeClr val="bg1"/>
                </a:solidFill>
              </a:rPr>
              <a:t>X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D3B96C0-909B-46C8-AD95-9767A290B4A2}"/>
              </a:ext>
            </a:extLst>
          </p:cNvPr>
          <p:cNvCxnSpPr>
            <a:cxnSpLocks/>
          </p:cNvCxnSpPr>
          <p:nvPr/>
        </p:nvCxnSpPr>
        <p:spPr>
          <a:xfrm>
            <a:off x="3612776" y="2456329"/>
            <a:ext cx="0" cy="440167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90C5A59-1013-4CF9-AAF4-A439F2D39ACB}"/>
              </a:ext>
            </a:extLst>
          </p:cNvPr>
          <p:cNvCxnSpPr>
            <a:cxnSpLocks/>
          </p:cNvCxnSpPr>
          <p:nvPr/>
        </p:nvCxnSpPr>
        <p:spPr>
          <a:xfrm>
            <a:off x="8444753" y="2456328"/>
            <a:ext cx="0" cy="440167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315B8D3-1D81-4946-8AD1-3C062134C830}"/>
              </a:ext>
            </a:extLst>
          </p:cNvPr>
          <p:cNvCxnSpPr>
            <a:cxnSpLocks/>
          </p:cNvCxnSpPr>
          <p:nvPr/>
        </p:nvCxnSpPr>
        <p:spPr>
          <a:xfrm>
            <a:off x="2976281" y="2411503"/>
            <a:ext cx="1272989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5648446-D030-43E5-B1BE-F76785EA79D5}"/>
              </a:ext>
            </a:extLst>
          </p:cNvPr>
          <p:cNvCxnSpPr>
            <a:cxnSpLocks/>
          </p:cNvCxnSpPr>
          <p:nvPr/>
        </p:nvCxnSpPr>
        <p:spPr>
          <a:xfrm>
            <a:off x="7808258" y="2420467"/>
            <a:ext cx="1272989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F47701-95AC-4072-888B-80B8F1DDAAFB}"/>
              </a:ext>
            </a:extLst>
          </p:cNvPr>
          <p:cNvSpPr/>
          <p:nvPr/>
        </p:nvSpPr>
        <p:spPr>
          <a:xfrm>
            <a:off x="224117" y="2707341"/>
            <a:ext cx="2752164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7E61C6B8-EF28-47CF-804C-032A9EF4246E}"/>
              </a:ext>
            </a:extLst>
          </p:cNvPr>
          <p:cNvSpPr/>
          <p:nvPr/>
        </p:nvSpPr>
        <p:spPr>
          <a:xfrm>
            <a:off x="3928783" y="2707341"/>
            <a:ext cx="4199964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37074A3-A754-4A13-9FEB-4600CDF201FA}"/>
              </a:ext>
            </a:extLst>
          </p:cNvPr>
          <p:cNvSpPr/>
          <p:nvPr/>
        </p:nvSpPr>
        <p:spPr>
          <a:xfrm>
            <a:off x="8630772" y="2707341"/>
            <a:ext cx="2848529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078713B2-20E1-47F1-90D8-67C24D9FE9A7}"/>
              </a:ext>
            </a:extLst>
          </p:cNvPr>
          <p:cNvSpPr/>
          <p:nvPr/>
        </p:nvSpPr>
        <p:spPr>
          <a:xfrm>
            <a:off x="224117" y="3545537"/>
            <a:ext cx="2752164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7C8849D-B313-4B2F-989F-5BF659BFAE43}"/>
              </a:ext>
            </a:extLst>
          </p:cNvPr>
          <p:cNvSpPr/>
          <p:nvPr/>
        </p:nvSpPr>
        <p:spPr>
          <a:xfrm>
            <a:off x="3928782" y="3541055"/>
            <a:ext cx="4199965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943947E-EEEC-445A-9C6C-B8F7F44A66AB}"/>
              </a:ext>
            </a:extLst>
          </p:cNvPr>
          <p:cNvSpPr/>
          <p:nvPr/>
        </p:nvSpPr>
        <p:spPr>
          <a:xfrm>
            <a:off x="8630772" y="3541054"/>
            <a:ext cx="2848530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F307AF93-6985-4385-AB85-0EA0CB2D6593}"/>
              </a:ext>
            </a:extLst>
          </p:cNvPr>
          <p:cNvSpPr/>
          <p:nvPr/>
        </p:nvSpPr>
        <p:spPr>
          <a:xfrm>
            <a:off x="224117" y="4383742"/>
            <a:ext cx="2796988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D7CA4553-1FE1-4119-BDF1-4E87704E1E05}"/>
              </a:ext>
            </a:extLst>
          </p:cNvPr>
          <p:cNvSpPr/>
          <p:nvPr/>
        </p:nvSpPr>
        <p:spPr>
          <a:xfrm>
            <a:off x="3928782" y="4383741"/>
            <a:ext cx="4199964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C43A32D-EF11-4984-AE38-D98D1131D21D}"/>
              </a:ext>
            </a:extLst>
          </p:cNvPr>
          <p:cNvSpPr/>
          <p:nvPr/>
        </p:nvSpPr>
        <p:spPr>
          <a:xfrm>
            <a:off x="8630772" y="4383741"/>
            <a:ext cx="2848530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165CFA7B-896A-4276-8596-20FF20C797C8}"/>
              </a:ext>
            </a:extLst>
          </p:cNvPr>
          <p:cNvSpPr/>
          <p:nvPr/>
        </p:nvSpPr>
        <p:spPr>
          <a:xfrm>
            <a:off x="224117" y="5221938"/>
            <a:ext cx="2796988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4684D7AD-2DB3-40C4-82B1-428516CBBDC8}"/>
              </a:ext>
            </a:extLst>
          </p:cNvPr>
          <p:cNvSpPr/>
          <p:nvPr/>
        </p:nvSpPr>
        <p:spPr>
          <a:xfrm>
            <a:off x="3897411" y="5212965"/>
            <a:ext cx="4231333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D6B61C79-466B-49F1-BA73-F10F7D1BF8B5}"/>
              </a:ext>
            </a:extLst>
          </p:cNvPr>
          <p:cNvSpPr/>
          <p:nvPr/>
        </p:nvSpPr>
        <p:spPr>
          <a:xfrm>
            <a:off x="8630772" y="5221938"/>
            <a:ext cx="2848528" cy="54684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783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27BE07D-8AB9-46E4-B98B-244E828D6213}"/>
              </a:ext>
            </a:extLst>
          </p:cNvPr>
          <p:cNvSpPr txBox="1"/>
          <p:nvPr/>
        </p:nvSpPr>
        <p:spPr>
          <a:xfrm>
            <a:off x="0" y="0"/>
            <a:ext cx="21066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시연영상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결과물 설명</a:t>
            </a:r>
          </a:p>
        </p:txBody>
      </p:sp>
      <p:pic>
        <p:nvPicPr>
          <p:cNvPr id="6" name="3조-바이트-영상시연">
            <a:hlinkClick r:id="" action="ppaction://media"/>
            <a:extLst>
              <a:ext uri="{FF2B5EF4-FFF2-40B4-BE49-F238E27FC236}">
                <a16:creationId xmlns:a16="http://schemas.microsoft.com/office/drawing/2014/main" id="{7A1139BD-1CDF-4460-A74D-3FC3A51D6F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9DB2F5-F675-4B67-A9AD-A0B2D6125562}"/>
              </a:ext>
            </a:extLst>
          </p:cNvPr>
          <p:cNvSpPr txBox="1"/>
          <p:nvPr/>
        </p:nvSpPr>
        <p:spPr>
          <a:xfrm>
            <a:off x="0" y="0"/>
            <a:ext cx="1747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기대 효과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활용 분야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A6D17-5D6B-4094-8A0E-BC0A01AF0CA1}"/>
              </a:ext>
            </a:extLst>
          </p:cNvPr>
          <p:cNvSpPr txBox="1"/>
          <p:nvPr/>
        </p:nvSpPr>
        <p:spPr>
          <a:xfrm>
            <a:off x="3249702" y="1272514"/>
            <a:ext cx="5056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아침 자습시간을 낭비하지 않고 더 효율적으로 시간을 보낼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학생들의 자기 주도 학습 능력을 스스로 키울 수 있게 돕는다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CFFE6-81F3-45FA-9BF6-5B94DFBA0104}"/>
              </a:ext>
            </a:extLst>
          </p:cNvPr>
          <p:cNvSpPr txBox="1"/>
          <p:nvPr/>
        </p:nvSpPr>
        <p:spPr>
          <a:xfrm>
            <a:off x="3249702" y="4378127"/>
            <a:ext cx="5056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학교나 학원에 도입하여 학생들의 낭비되는 시간을 효율적으로 사용할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모인 포인트를 통해 상품을 구매할 수 있도록 추후 업데이트 하여 활용할 수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15BE514-EBAC-43DF-A4D4-35CB83BDB329}"/>
              </a:ext>
            </a:extLst>
          </p:cNvPr>
          <p:cNvSpPr/>
          <p:nvPr/>
        </p:nvSpPr>
        <p:spPr>
          <a:xfrm>
            <a:off x="3249702" y="1200329"/>
            <a:ext cx="5056094" cy="79057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D21A240-7744-4CEE-A652-580ED0840304}"/>
              </a:ext>
            </a:extLst>
          </p:cNvPr>
          <p:cNvSpPr/>
          <p:nvPr/>
        </p:nvSpPr>
        <p:spPr>
          <a:xfrm>
            <a:off x="3249702" y="2037133"/>
            <a:ext cx="5056094" cy="79057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0072370-43AF-43F8-868F-35E74BC0B010}"/>
              </a:ext>
            </a:extLst>
          </p:cNvPr>
          <p:cNvSpPr/>
          <p:nvPr/>
        </p:nvSpPr>
        <p:spPr>
          <a:xfrm>
            <a:off x="3249702" y="4303101"/>
            <a:ext cx="5056094" cy="79057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2A0B33C-A86C-45A9-BD1C-AAE3022876B0}"/>
              </a:ext>
            </a:extLst>
          </p:cNvPr>
          <p:cNvSpPr/>
          <p:nvPr/>
        </p:nvSpPr>
        <p:spPr>
          <a:xfrm>
            <a:off x="3249702" y="5139905"/>
            <a:ext cx="5056094" cy="79057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76D7CB-E331-462C-B082-C5039E488551}"/>
              </a:ext>
            </a:extLst>
          </p:cNvPr>
          <p:cNvSpPr txBox="1"/>
          <p:nvPr/>
        </p:nvSpPr>
        <p:spPr>
          <a:xfrm>
            <a:off x="5463425" y="3242596"/>
            <a:ext cx="62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</a:rPr>
              <a:t>&amp;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906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8F2ECD50764504E913AF6E49ABC146B" ma:contentTypeVersion="5" ma:contentTypeDescription="새 문서를 만듭니다." ma:contentTypeScope="" ma:versionID="504b69b9944e089cd458857d02f65211">
  <xsd:schema xmlns:xsd="http://www.w3.org/2001/XMLSchema" xmlns:xs="http://www.w3.org/2001/XMLSchema" xmlns:p="http://schemas.microsoft.com/office/2006/metadata/properties" xmlns:ns3="eca06fb0-6ca9-4324-8b4b-e1b7df3e047b" xmlns:ns4="a84e81e4-75c1-45bc-a300-69ea879ecfd6" targetNamespace="http://schemas.microsoft.com/office/2006/metadata/properties" ma:root="true" ma:fieldsID="83324b87a83e103c3c68ab35b288e17f" ns3:_="" ns4:_="">
    <xsd:import namespace="eca06fb0-6ca9-4324-8b4b-e1b7df3e047b"/>
    <xsd:import namespace="a84e81e4-75c1-45bc-a300-69ea879ecfd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a06fb0-6ca9-4324-8b4b-e1b7df3e04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4e81e4-75c1-45bc-a300-69ea879ecfd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34B856-0705-4E99-94C9-1AE74D3FD8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7CFB99-2FBB-4304-A1DD-C828109C1F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a06fb0-6ca9-4324-8b4b-e1b7df3e047b"/>
    <ds:schemaRef ds:uri="a84e81e4-75c1-45bc-a300-69ea879ecf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CD90DE-3C53-4D82-980B-CCDF3F6AE824}">
  <ds:schemaRefs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a84e81e4-75c1-45bc-a300-69ea879ecfd6"/>
    <ds:schemaRef ds:uri="http://schemas.openxmlformats.org/package/2006/metadata/core-properties"/>
    <ds:schemaRef ds:uri="eca06fb0-6ca9-4324-8b4b-e1b7df3e047b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2929</TotalTime>
  <Words>188</Words>
  <Application>Microsoft Office PowerPoint</Application>
  <PresentationFormat>와이드스크린</PresentationFormat>
  <Paragraphs>78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김윤현</dc:creator>
  <cp:lastModifiedBy>김윤현</cp:lastModifiedBy>
  <cp:revision>4</cp:revision>
  <dcterms:created xsi:type="dcterms:W3CDTF">2021-10-13T07:01:10Z</dcterms:created>
  <dcterms:modified xsi:type="dcterms:W3CDTF">2021-10-15T21:49:08Z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0x010100D8F2ECD50764504E913AF6E49ABC146B</vt:lpwstr>
  </property>
</Properties>
</file>

<file path=docProps/thumbnail.jpeg>
</file>